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3" r:id="rId3"/>
    <p:sldId id="262" r:id="rId4"/>
    <p:sldId id="265" r:id="rId5"/>
    <p:sldId id="264" r:id="rId6"/>
    <p:sldId id="274" r:id="rId7"/>
    <p:sldId id="275" r:id="rId8"/>
    <p:sldId id="269" r:id="rId9"/>
    <p:sldId id="268" r:id="rId10"/>
    <p:sldId id="273" r:id="rId11"/>
    <p:sldId id="267" r:id="rId12"/>
    <p:sldId id="271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üller Nicolai" initials="MN" lastIdx="1" clrIdx="0">
    <p:extLst>
      <p:ext uri="{19B8F6BF-5375-455C-9EA6-DF929625EA0E}">
        <p15:presenceInfo xmlns:p15="http://schemas.microsoft.com/office/powerpoint/2012/main" userId="Müller Nicola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51" autoAdjust="0"/>
  </p:normalViewPr>
  <p:slideViewPr>
    <p:cSldViewPr snapToGrid="0">
      <p:cViewPr varScale="1">
        <p:scale>
          <a:sx n="109" d="100"/>
          <a:sy n="109" d="100"/>
        </p:scale>
        <p:origin x="612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28C9C-4D68-4813-A821-5C36D6770447}" type="datetimeFigureOut">
              <a:rPr lang="de-DE" smtClean="0"/>
              <a:t>14.02.2023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BAC7E-8036-444E-9039-56347CE9C5C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60622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D945E-9C1E-48BE-BE1F-031AEA803D39}" type="datetimeFigureOut">
              <a:rPr lang="de-DE" smtClean="0"/>
              <a:t>14.02.2023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3FA141-A520-4071-867E-D62015BE177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520685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smtClean="0"/>
              <a:t>Begrüßung durch Herrn Leonhardt</a:t>
            </a:r>
          </a:p>
        </p:txBody>
      </p:sp>
    </p:spTree>
    <p:extLst>
      <p:ext uri="{BB962C8B-B14F-4D97-AF65-F5344CB8AC3E}">
        <p14:creationId xmlns:p14="http://schemas.microsoft.com/office/powerpoint/2010/main" val="2259687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smtClean="0"/>
              <a:t>Löschwasservorrichtung nur so gut, wie sie beschaffen ist und wie sie instandgehalten wird.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smtClean="0"/>
              <a:t>Löschwassersauganschluss muss nach DIN 14244 gebaut werden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smtClean="0"/>
              <a:t>Zufahrt erfolgt nach DIN 14090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Zufahrten sind befestigte Flächen auf dem Grundstück, die mit der öffentlichen Verkehrsfläche direkt in Verbindung </a:t>
            </a:r>
            <a:r>
              <a:rPr lang="de-DE" dirty="0" smtClean="0"/>
              <a:t>stehen.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smtClean="0"/>
              <a:t>Es </a:t>
            </a:r>
            <a:r>
              <a:rPr lang="de-DE" dirty="0"/>
              <a:t>kann sich dabei auch um überbaute Durchfahrten </a:t>
            </a:r>
            <a:r>
              <a:rPr lang="de-DE" dirty="0" smtClean="0"/>
              <a:t>handeln.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smtClean="0"/>
              <a:t>lichte </a:t>
            </a:r>
            <a:r>
              <a:rPr lang="de-DE" dirty="0"/>
              <a:t>Breite einer geradlinigen Zufahrt muss mindestens 3 m </a:t>
            </a:r>
            <a:r>
              <a:rPr lang="de-DE" dirty="0" smtClean="0"/>
              <a:t>betragen.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smtClean="0"/>
              <a:t>Wird </a:t>
            </a:r>
            <a:r>
              <a:rPr lang="de-DE" dirty="0"/>
              <a:t>die Zufahrt auf einer Länge von 12 m beidseitig baulich begrenzt (Durchfahrt), erhöht sich diese Breite auf 3,50 </a:t>
            </a:r>
            <a:r>
              <a:rPr lang="de-DE" dirty="0" smtClean="0"/>
              <a:t>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smtClean="0"/>
              <a:t>lichte </a:t>
            </a:r>
            <a:r>
              <a:rPr lang="de-DE" dirty="0"/>
              <a:t>Höhe </a:t>
            </a:r>
            <a:r>
              <a:rPr lang="de-DE" dirty="0" smtClean="0"/>
              <a:t>bei Durchfahrten </a:t>
            </a:r>
            <a:r>
              <a:rPr lang="de-DE" dirty="0"/>
              <a:t>mindestens 3,50 </a:t>
            </a:r>
            <a:r>
              <a:rPr lang="de-DE" dirty="0" smtClean="0"/>
              <a:t>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smtClean="0"/>
              <a:t>Zufahrten </a:t>
            </a:r>
            <a:r>
              <a:rPr lang="de-DE" dirty="0"/>
              <a:t>müssen ständig freigehalten </a:t>
            </a:r>
            <a:r>
              <a:rPr lang="de-DE" dirty="0" smtClean="0"/>
              <a:t>werden, auch im Winter (siehe Bild)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smtClean="0"/>
              <a:t>Beschilderung nach DIN</a:t>
            </a:r>
          </a:p>
        </p:txBody>
      </p:sp>
    </p:spTree>
    <p:extLst>
      <p:ext uri="{BB962C8B-B14F-4D97-AF65-F5344CB8AC3E}">
        <p14:creationId xmlns:p14="http://schemas.microsoft.com/office/powerpoint/2010/main" val="2843888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smtClean="0"/>
              <a:t>Einreichen der Pläne bis 04.12.2020 </a:t>
            </a:r>
            <a:r>
              <a:rPr lang="de-DE" dirty="0" smtClean="0">
                <a:sym typeface="Wingdings" panose="05000000000000000000" pitchFamily="2" charset="2"/>
              </a:rPr>
              <a:t> 2 Monate Zeit, bei Bedarf kann auch verlängert werden. Hier jedoch bitte vorab in Kontakt treten. Verlängerung sollte begründet sein.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5301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smtClean="0"/>
              <a:t>Vorstellung ich und dann Agenda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smtClean="0"/>
              <a:t>Verweis auf Fragen – bitte keine Unterbrechung – nachher genug Zeit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3260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Elementare Aufgabe jeder Gemeinde ist die Brandbekämpfung – siehe § 3 FwG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„örtlichen </a:t>
            </a:r>
            <a:r>
              <a:rPr lang="de-DE" dirty="0"/>
              <a:t>Verhältnissen </a:t>
            </a:r>
            <a:r>
              <a:rPr lang="de-DE" dirty="0" smtClean="0"/>
              <a:t>entsprechend leistungsfähige </a:t>
            </a:r>
            <a:r>
              <a:rPr lang="de-DE" dirty="0"/>
              <a:t>Feuerwehr </a:t>
            </a:r>
            <a:r>
              <a:rPr lang="de-DE" dirty="0" smtClean="0"/>
              <a:t>aufstellen“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Gelöscht wird üblicherweise mit Wasser – also genug Löschwasser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Die Rechtsgrundlage für unser Handeln stellt das FwG dar.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Gemeinde kann folglich Eigentümer usw. verpflichten – siehe Definition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Andere Gemeinden, wie Isyn, Argenbühl und Kißlegg haben das bereits umgesetzt</a:t>
            </a:r>
          </a:p>
        </p:txBody>
      </p:sp>
    </p:spTree>
    <p:extLst>
      <p:ext uri="{BB962C8B-B14F-4D97-AF65-F5344CB8AC3E}">
        <p14:creationId xmlns:p14="http://schemas.microsoft.com/office/powerpoint/2010/main" val="3622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smtClean="0"/>
              <a:t>Grundlage für Feststellung, ob Löschwassermenge ausreicht, stellt Richtlinie für Löschwasserversorgung des Landkreises Ravensburg dar.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smtClean="0"/>
              <a:t>Einschlägige DIN-Normen berücksichtigt.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smtClean="0"/>
              <a:t>Definitionsmerkmale siehe Folie.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smtClean="0"/>
              <a:t>Wie sich diese Merkmale technisch begründen und errechnen, kann Herr Wieder sagen – Überleitung technischer Part Herr Wieder</a:t>
            </a:r>
          </a:p>
        </p:txBody>
      </p:sp>
    </p:spTree>
    <p:extLst>
      <p:ext uri="{BB962C8B-B14F-4D97-AF65-F5344CB8AC3E}">
        <p14:creationId xmlns:p14="http://schemas.microsoft.com/office/powerpoint/2010/main" val="1373401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7300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9030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7196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smtClean="0"/>
              <a:t>Warum die Löschwasserversorgung vor allem in ausreichender Menge so wichtig ist, erläutert nun Herr Bock in aller Kürze.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smtClean="0"/>
              <a:t>Bericht aus der Praxis von Herrn Bock.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9762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smtClean="0"/>
              <a:t>Wie kann man also die Löschwasserversorgung ausreichend gestalten?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smtClean="0"/>
              <a:t>Man baut eine Zisterne oder errichtet einen Löschwasserteich.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smtClean="0"/>
              <a:t>Auch der Swimmingpool ist möglich, sofern dieser immer zugänglich ist und im Winter nicht abgelassen wird.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smtClean="0"/>
              <a:t>Man kann auch mit Nachbarn gemeinsam eine Zisterne errichten. Wichtig ist, dass diese Luftlinie nicht weiter als 300 m entfernt ist.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smtClean="0"/>
              <a:t>Ob und was im Einzelfall möglich ist, prüft die Stadt Wangen i. A.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5755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01.03.2023</a:t>
            </a:r>
            <a:endParaRPr lang="de-DE" dirty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9423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C1F1A-C43E-4507-B19A-07B7525A74A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5205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C1F1A-C43E-4507-B19A-07B7525A74A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396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C1F1A-C43E-4507-B19A-07B7525A74A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9844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C1F1A-C43E-4507-B19A-07B7525A74A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9590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C1F1A-C43E-4507-B19A-07B7525A74A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3892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C1F1A-C43E-4507-B19A-07B7525A74A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5831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C1F1A-C43E-4507-B19A-07B7525A74A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591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C1F1A-C43E-4507-B19A-07B7525A74A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7722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C1F1A-C43E-4507-B19A-07B7525A74A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1625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C1F1A-C43E-4507-B19A-07B7525A74A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2607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01.03.2023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6566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-1" y="188639"/>
            <a:ext cx="9609514" cy="5761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 dirty="0" smtClean="0">
              <a:ln>
                <a:noFill/>
              </a:ln>
              <a:solidFill>
                <a:srgbClr val="0A57A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327" y="84263"/>
            <a:ext cx="2419003" cy="78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0" y="188639"/>
            <a:ext cx="9609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Herzlich Willkommen!</a:t>
            </a:r>
            <a:endParaRPr lang="de-D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512286" y="1124589"/>
            <a:ext cx="65912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Informationsveranstaltung</a:t>
            </a:r>
          </a:p>
          <a:p>
            <a:pPr algn="ctr"/>
            <a:r>
              <a:rPr lang="de-DE" sz="2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Löschwasserversorgung in Karsee</a:t>
            </a:r>
            <a:endParaRPr lang="de-DE" sz="2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399" y="2429871"/>
            <a:ext cx="5722987" cy="4073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feld 10"/>
          <p:cNvSpPr txBox="1"/>
          <p:nvPr/>
        </p:nvSpPr>
        <p:spPr>
          <a:xfrm>
            <a:off x="11176001" y="6550223"/>
            <a:ext cx="1357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01.03.2023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25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-1" y="188639"/>
            <a:ext cx="9609514" cy="5761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 dirty="0" smtClean="0">
              <a:ln>
                <a:noFill/>
              </a:ln>
              <a:solidFill>
                <a:srgbClr val="0A57A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327" y="84263"/>
            <a:ext cx="2419003" cy="78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0" y="188639"/>
            <a:ext cx="9609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Weiteres Vorgehen</a:t>
            </a:r>
            <a:endParaRPr lang="de-D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1176001" y="6550223"/>
            <a:ext cx="1099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01.03.2023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73415" y="1129553"/>
            <a:ext cx="8462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Auf was muss ich achten?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870484" y="1504258"/>
            <a:ext cx="78141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Löschwassersauganschluss nach DIN 14244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Zufahrtssicherung - auch im Winter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Aufstellfläche für die Feuerwehr nach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VwV</a:t>
            </a: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Beschilderung nach DIN 4066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719" y="1071738"/>
            <a:ext cx="1334378" cy="199846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574" y="4411523"/>
            <a:ext cx="5324360" cy="2147492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611" y="2845759"/>
            <a:ext cx="3238593" cy="2156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966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-1" y="188639"/>
            <a:ext cx="9609514" cy="5761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 dirty="0" smtClean="0">
              <a:ln>
                <a:noFill/>
              </a:ln>
              <a:solidFill>
                <a:srgbClr val="0A57A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327" y="84263"/>
            <a:ext cx="2419003" cy="78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0" y="188639"/>
            <a:ext cx="9609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Weiteres Vorgehen</a:t>
            </a:r>
            <a:endParaRPr lang="de-D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1176001" y="6550223"/>
            <a:ext cx="1099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01.03.2023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39270" y="1290917"/>
            <a:ext cx="114031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Zeitlicher Ablauf:</a:t>
            </a:r>
          </a:p>
          <a:p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Am 01.03.2023	Infoveranstaltung in der Sporthalle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Karsee</a:t>
            </a: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Bis 15.03.2023	Schreiben mit Aufforderung zur baulichen Umsetzung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Bis 14.05.2023	Rückmeldung/Einreichen der Pläne aller Betroffenen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Bis 10.09.2023	Bauliche Fertigstellung der fehlenden Löschwasserversorgung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87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-1" y="188639"/>
            <a:ext cx="9609514" cy="5761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 dirty="0" smtClean="0">
              <a:ln>
                <a:noFill/>
              </a:ln>
              <a:solidFill>
                <a:srgbClr val="0A57A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327" y="84263"/>
            <a:ext cx="2419003" cy="78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0" y="188639"/>
            <a:ext cx="9609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Fragen</a:t>
            </a:r>
            <a:endParaRPr lang="de-D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1176001" y="6550223"/>
            <a:ext cx="1099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smtClean="0">
                <a:latin typeface="Arial" panose="020B0604020202020204" pitchFamily="34" charset="0"/>
                <a:cs typeface="Arial" panose="020B0604020202020204" pitchFamily="34" charset="0"/>
              </a:rPr>
              <a:t>01.03.2023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041480" y="1378326"/>
            <a:ext cx="6642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Vielen Dank für Ihre Aufmerksamkeit!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539" y="2410729"/>
            <a:ext cx="7361100" cy="4139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641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-1" y="188639"/>
            <a:ext cx="9609514" cy="5761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 dirty="0" smtClean="0">
              <a:ln>
                <a:noFill/>
              </a:ln>
              <a:solidFill>
                <a:srgbClr val="0A57A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327" y="84263"/>
            <a:ext cx="2419003" cy="78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0" y="188639"/>
            <a:ext cx="9609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de-D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016000" y="1600445"/>
            <a:ext cx="919018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Rechtliche Rahmenbedingungen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Löschwassermenge und deren Berechnung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Bedeutung der Löschwasserversorgung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Weiteres Vorgehen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Fragen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1176001" y="6550223"/>
            <a:ext cx="1099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smtClean="0">
                <a:latin typeface="Arial" panose="020B0604020202020204" pitchFamily="34" charset="0"/>
                <a:cs typeface="Arial" panose="020B0604020202020204" pitchFamily="34" charset="0"/>
              </a:rPr>
              <a:t>01.03.2023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29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-1" y="188639"/>
            <a:ext cx="9609514" cy="5761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 dirty="0" smtClean="0">
              <a:ln>
                <a:noFill/>
              </a:ln>
              <a:solidFill>
                <a:srgbClr val="0A57A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327" y="84263"/>
            <a:ext cx="2419003" cy="78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0" y="188639"/>
            <a:ext cx="9609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Rechtliche Rahmenbedingungen</a:t>
            </a:r>
            <a:endParaRPr lang="de-D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61817" y="1431637"/>
            <a:ext cx="1068647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Brandbekämpfung als elementare Aufgabe einer Gemeinde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Rechtsgrundlage im Feuerwehrgesetz Baden-Württemberg (FwG) - § 3 Abs. 3 Nr. 2 FwG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73016" y="4102400"/>
            <a:ext cx="92640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„Der Bürgermeister kann Eigentümer und Besitzer von abgelegenen Gebäuden dazu verpflichten, Löschwasseranlagen für diese Gebäude zu errichten und zu unterhalten.“ - § 3 Abs. 3 Nr. 2 FwG</a:t>
            </a:r>
            <a:endParaRPr lang="de-DE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1176001" y="6550223"/>
            <a:ext cx="1099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01.03.2023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92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-1" y="188639"/>
            <a:ext cx="9609514" cy="5761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 dirty="0" smtClean="0">
              <a:ln>
                <a:noFill/>
              </a:ln>
              <a:solidFill>
                <a:srgbClr val="0A57A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327" y="84263"/>
            <a:ext cx="2419003" cy="78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0" y="188639"/>
            <a:ext cx="9609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Rechtliche Rahmenbedingungen</a:t>
            </a:r>
            <a:endParaRPr lang="de-D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1176001" y="6550223"/>
            <a:ext cx="1099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01.03.2023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60294" y="1121489"/>
            <a:ext cx="10049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Welche Bedingungen muss meine Löschwasserversorgung erfüllen?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201271" y="2327941"/>
            <a:ext cx="97804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Grundlast 800 l/min bzw. 48 m³/h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Druck von mind. 1,5 Bar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ü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ber Dauer von 2 Stunden 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Entfernung Luftlinie &lt;300 m</a:t>
            </a:r>
          </a:p>
        </p:txBody>
      </p:sp>
    </p:spTree>
    <p:extLst>
      <p:ext uri="{BB962C8B-B14F-4D97-AF65-F5344CB8AC3E}">
        <p14:creationId xmlns:p14="http://schemas.microsoft.com/office/powerpoint/2010/main" val="351790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-1" y="188639"/>
            <a:ext cx="9609514" cy="5761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 dirty="0" smtClean="0">
              <a:ln>
                <a:noFill/>
              </a:ln>
              <a:solidFill>
                <a:srgbClr val="0A57A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327" y="84263"/>
            <a:ext cx="2419003" cy="78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0" y="188639"/>
            <a:ext cx="9609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Löschwassermenge und deren Berechnung</a:t>
            </a:r>
            <a:endParaRPr lang="de-D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1176001" y="6550223"/>
            <a:ext cx="1099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01.03.2023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61994" y="1123399"/>
            <a:ext cx="1136357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Grundlage für die Berechnung des Löschwasserbedarf bei nicht ausreichender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Wassermenge aus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dem öffentlichen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Leitungsnetz</a:t>
            </a:r>
          </a:p>
          <a:p>
            <a:endParaRPr lang="de-DE" sz="2800" dirty="0"/>
          </a:p>
          <a:p>
            <a:pPr lvl="0"/>
            <a:r>
              <a:rPr lang="de-DE" dirty="0" smtClean="0"/>
              <a:t>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Rohrnetzberechnung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endParaRPr lang="de-DE" dirty="0"/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Angabe bei der Leistungsfähigkeit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Tx/>
              <a:buChar char="-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Menge m³/h</a:t>
            </a:r>
          </a:p>
          <a:p>
            <a:pPr marL="342900" lvl="0" indent="-342900">
              <a:buFontTx/>
              <a:buChar char="-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Tx/>
              <a:buChar char="-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Zeitraum über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  <a:p>
            <a:pPr marL="342900" lvl="0" indent="-342900">
              <a:buFontTx/>
              <a:buChar char="-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   Druck &gt;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1,5 bar im gesamten Netz</a:t>
            </a:r>
          </a:p>
          <a:p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8165" y="3025371"/>
            <a:ext cx="4996779" cy="351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40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-1" y="188639"/>
            <a:ext cx="9609514" cy="5761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 dirty="0" smtClean="0">
              <a:ln>
                <a:noFill/>
              </a:ln>
              <a:solidFill>
                <a:srgbClr val="0A57A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327" y="84263"/>
            <a:ext cx="2419003" cy="78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0" y="188639"/>
            <a:ext cx="9609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Löschwassermenge und deren Berechnung</a:t>
            </a:r>
            <a:endParaRPr lang="de-D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1176001" y="6550223"/>
            <a:ext cx="1099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01.03.2023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50092" y="1133231"/>
            <a:ext cx="113635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Beispiel: Schachthydrant </a:t>
            </a:r>
          </a:p>
          <a:p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Notwendige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Löschwassermenge :  	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48 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m³</a:t>
            </a:r>
          </a:p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Vorhandene Wassermenge(Netz):</a:t>
            </a:r>
            <a:r>
              <a:rPr lang="de-DE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de-DE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m³/h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, Zeitraum über 2 h, Druck &gt;= 1,5 bar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Restdruck</a:t>
            </a:r>
          </a:p>
          <a:p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=&gt; Fehlbetrag:  			18 m³/h = 18.000 l / h =&gt; 300 l / min</a:t>
            </a:r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0092" y="4294897"/>
            <a:ext cx="53788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Löschbrunnen</a:t>
            </a:r>
          </a:p>
          <a:p>
            <a:pPr marL="342900" indent="-342900">
              <a:buFontTx/>
              <a:buChar char="-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Löschwasserzisterne</a:t>
            </a:r>
          </a:p>
          <a:p>
            <a:pPr marL="342900" indent="-342900">
              <a:buFontTx/>
              <a:buChar char="-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Löschwasserteich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50092" y="3925565"/>
            <a:ext cx="3966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Der Fehlbetrag ist durch eine/n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24664" y="5310560"/>
            <a:ext cx="4580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im Umkreis von 300 m vorzuhalten.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8165" y="3025371"/>
            <a:ext cx="4996779" cy="351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80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-1" y="188639"/>
            <a:ext cx="9609514" cy="5761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 dirty="0" smtClean="0">
              <a:ln>
                <a:noFill/>
              </a:ln>
              <a:solidFill>
                <a:srgbClr val="0A57A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327" y="84263"/>
            <a:ext cx="2419003" cy="78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0" y="188639"/>
            <a:ext cx="9609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Löschwassermenge und deren Berechnung</a:t>
            </a:r>
            <a:endParaRPr lang="de-D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1176001" y="6550223"/>
            <a:ext cx="1099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01.03.2023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fik 8"/>
          <p:cNvPicPr/>
          <p:nvPr/>
        </p:nvPicPr>
        <p:blipFill>
          <a:blip r:embed="rId5"/>
          <a:stretch>
            <a:fillRect/>
          </a:stretch>
        </p:blipFill>
        <p:spPr>
          <a:xfrm>
            <a:off x="250092" y="2721584"/>
            <a:ext cx="5336689" cy="3517851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250092" y="1133231"/>
            <a:ext cx="11363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Die Leistungsfähigkeit des Löschbrunnen bzw. Größe der Löschwasserzisterne oder Löschwasserteich wird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durch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den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Fehlbetrag ermittelt.</a:t>
            </a:r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50092" y="1846991"/>
            <a:ext cx="11363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Fehlbetrag: 300 L/min 	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=&gt;	Löschbrunnen 	300 l/min</a:t>
            </a:r>
          </a:p>
          <a:p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=&gt;	Löschwasserzisterne	12 m³</a:t>
            </a:r>
          </a:p>
          <a:p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=&gt;	Löschwasserteich 	18 m³</a:t>
            </a:r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8165" y="3025371"/>
            <a:ext cx="4996779" cy="351669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44245" y="6099586"/>
            <a:ext cx="5733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Auszug aus der Richtlinie für die Löschwasserversorgung, Landkreis Ravensburg, Brand- und Katastrophenschutz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06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-1" y="188639"/>
            <a:ext cx="9609514" cy="5761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 dirty="0" smtClean="0">
              <a:ln>
                <a:noFill/>
              </a:ln>
              <a:solidFill>
                <a:srgbClr val="0A57A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327" y="84263"/>
            <a:ext cx="2419003" cy="78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0" y="188639"/>
            <a:ext cx="9609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Bedeutung der Löschwasserversorgung</a:t>
            </a:r>
            <a:endParaRPr lang="de-D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1176001" y="6550223"/>
            <a:ext cx="1099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01.03.2023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603" y="2334617"/>
            <a:ext cx="3415873" cy="1028571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488415" y="1138517"/>
            <a:ext cx="6311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Warum ist die Löschwasserversorgung von großer Bedeutung?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772" y="3606326"/>
            <a:ext cx="5241366" cy="2944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15" y="3606326"/>
            <a:ext cx="4422756" cy="2943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534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-1" y="188639"/>
            <a:ext cx="9609514" cy="5761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 dirty="0" smtClean="0">
              <a:ln>
                <a:noFill/>
              </a:ln>
              <a:solidFill>
                <a:srgbClr val="0A57A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327" y="84263"/>
            <a:ext cx="2419003" cy="78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0" y="188639"/>
            <a:ext cx="9609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Weiteres Vorgehen</a:t>
            </a:r>
            <a:endParaRPr lang="de-D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1176001" y="6550223"/>
            <a:ext cx="1099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01.03.2023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73415" y="1129553"/>
            <a:ext cx="84626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Wie kann ich meine Löschwasserversorgung ausreichend gestalten? 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954306" y="2488027"/>
            <a:ext cx="61228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Zisterne (unterirdisch):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Löschwasserteich: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385" y="4157401"/>
            <a:ext cx="4395020" cy="247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002" y="2155394"/>
            <a:ext cx="4895280" cy="1856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2551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760</Words>
  <Application>Microsoft Office PowerPoint</Application>
  <PresentationFormat>Breitbild</PresentationFormat>
  <Paragraphs>118</Paragraphs>
  <Slides>12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Stadtverwaltung Wangen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Müller Nicolai</dc:creator>
  <cp:lastModifiedBy>Maier Susanne</cp:lastModifiedBy>
  <cp:revision>80</cp:revision>
  <dcterms:created xsi:type="dcterms:W3CDTF">2020-09-04T07:44:00Z</dcterms:created>
  <dcterms:modified xsi:type="dcterms:W3CDTF">2023-02-14T07:31:24Z</dcterms:modified>
</cp:coreProperties>
</file>